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  <p:sldMasterId id="2147483913" r:id="rId3"/>
  </p:sldMasterIdLst>
  <p:notesMasterIdLst>
    <p:notesMasterId r:id="rId44"/>
  </p:notesMasterIdLst>
  <p:handoutMasterIdLst>
    <p:handoutMasterId r:id="rId45"/>
  </p:handoutMasterIdLst>
  <p:sldIdLst>
    <p:sldId id="295" r:id="rId4"/>
    <p:sldId id="336" r:id="rId5"/>
    <p:sldId id="309" r:id="rId6"/>
    <p:sldId id="310" r:id="rId7"/>
    <p:sldId id="311" r:id="rId8"/>
    <p:sldId id="312" r:id="rId9"/>
    <p:sldId id="338" r:id="rId10"/>
    <p:sldId id="337" r:id="rId11"/>
    <p:sldId id="313" r:id="rId12"/>
    <p:sldId id="339" r:id="rId13"/>
    <p:sldId id="340" r:id="rId14"/>
    <p:sldId id="341" r:id="rId15"/>
    <p:sldId id="314" r:id="rId16"/>
    <p:sldId id="342" r:id="rId17"/>
    <p:sldId id="343" r:id="rId18"/>
    <p:sldId id="315" r:id="rId19"/>
    <p:sldId id="344" r:id="rId20"/>
    <p:sldId id="346" r:id="rId21"/>
    <p:sldId id="347" r:id="rId22"/>
    <p:sldId id="348" r:id="rId23"/>
    <p:sldId id="350" r:id="rId24"/>
    <p:sldId id="349" r:id="rId25"/>
    <p:sldId id="316" r:id="rId26"/>
    <p:sldId id="351" r:id="rId27"/>
    <p:sldId id="317" r:id="rId28"/>
    <p:sldId id="399" r:id="rId29"/>
    <p:sldId id="352" r:id="rId30"/>
    <p:sldId id="318" r:id="rId31"/>
    <p:sldId id="353" r:id="rId32"/>
    <p:sldId id="355" r:id="rId33"/>
    <p:sldId id="397" r:id="rId34"/>
    <p:sldId id="356" r:id="rId35"/>
    <p:sldId id="398" r:id="rId36"/>
    <p:sldId id="354" r:id="rId37"/>
    <p:sldId id="357" r:id="rId38"/>
    <p:sldId id="400" r:id="rId39"/>
    <p:sldId id="319" r:id="rId40"/>
    <p:sldId id="391" r:id="rId41"/>
    <p:sldId id="358" r:id="rId42"/>
    <p:sldId id="361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>
      <p:cViewPr>
        <p:scale>
          <a:sx n="98" d="100"/>
          <a:sy n="98" d="100"/>
        </p:scale>
        <p:origin x="1872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1464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9245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247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1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391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9225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144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467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15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07270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938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4947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81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08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6849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4362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9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/>
              <a:t>Image                 pre-processing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Robert operator [1965]</a:t>
                </a:r>
              </a:p>
              <a:p>
                <a:pPr lvl="1"/>
                <a:r>
                  <a:rPr lang="en-US" altLang="zh-TW" dirty="0"/>
                  <a:t>It uses only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neighborhood of the current pixel.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magnitude</a:t>
                </a:r>
                <a:r>
                  <a:rPr lang="en-US" altLang="zh-TW" dirty="0"/>
                  <a:t> of the edge is computed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Disadvantage:</a:t>
                </a:r>
              </a:p>
              <a:p>
                <a:pPr lvl="2"/>
                <a:r>
                  <a:rPr lang="en-US" altLang="zh-TW" dirty="0"/>
                  <a:t>Its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high sensitivity to noise</a:t>
                </a:r>
                <a:r>
                  <a:rPr lang="en-US" altLang="zh-TW" dirty="0"/>
                  <a:t>: very few pixels are used to approximate the gradient.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4953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Laplace operator</a:t>
                </a:r>
              </a:p>
              <a:p>
                <a:pPr lvl="1"/>
                <a:r>
                  <a:rPr lang="en-US" altLang="zh-TW" dirty="0"/>
                  <a:t>The Laplace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 is a very popular operator approximating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second derivative </a:t>
                </a:r>
                <a:r>
                  <a:rPr lang="en-US" altLang="zh-TW" dirty="0"/>
                  <a:t>which gives the edge magnitude only. </a:t>
                </a:r>
              </a:p>
              <a:p>
                <a:pPr lvl="1"/>
                <a:r>
                  <a:rPr lang="en-US" altLang="zh-TW" dirty="0"/>
                  <a:t>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 is often used. For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4-neighborhoods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8-neighborhoods</a:t>
                </a:r>
                <a:r>
                  <a:rPr lang="en-US" altLang="zh-TW" dirty="0"/>
                  <a:t> it is defined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 Laplacian with stressed significance of the central pixel or its neighborhood is sometimes used.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Disadvantage: It responds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doubly</a:t>
                </a:r>
                <a:r>
                  <a:rPr lang="en-US" altLang="zh-TW" dirty="0"/>
                  <a:t> to some edges in the image.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929" t="-4500" b="-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161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Prewitt operator</a:t>
                </a:r>
              </a:p>
              <a:p>
                <a:pPr lvl="1"/>
                <a:r>
                  <a:rPr lang="en-US" altLang="zh-TW" dirty="0"/>
                  <a:t>The Prewitt operator approximates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/>
                  <a:t>. </a:t>
                </a:r>
              </a:p>
              <a:p>
                <a:pPr lvl="1"/>
                <a:r>
                  <a:rPr lang="en-US" altLang="zh-TW" dirty="0"/>
                  <a:t>The gradient is estimated in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eight</a:t>
                </a:r>
                <a:r>
                  <a:rPr lang="en-US" altLang="zh-TW" dirty="0"/>
                  <a:t> (for 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dirty="0"/>
                  <a:t> convolution mask) possible directions, and the convolution result of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greatest magnitude</a:t>
                </a:r>
                <a:r>
                  <a:rPr lang="en-US" altLang="zh-TW" dirty="0"/>
                  <a:t> indicates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gradient direction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Some 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masks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Larger marks are possible, for example,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365125" lvl="1" indent="0">
                  <a:buNone/>
                </a:pPr>
                <a:endParaRPr lang="en-US" altLang="zh-TW" sz="1600" dirty="0"/>
              </a:p>
              <a:p>
                <a:pPr marL="365125" lvl="1" indent="0">
                  <a:buNone/>
                </a:pPr>
                <a:r>
                  <a:rPr lang="en-US" altLang="zh-TW" sz="1600" dirty="0"/>
                  <a:t>PS. The direction of the gradient is given by the mask giving </a:t>
                </a:r>
                <a:r>
                  <a:rPr lang="en-US" altLang="zh-TW" sz="1600" dirty="0">
                    <a:solidFill>
                      <a:srgbClr val="FFC000"/>
                    </a:solidFill>
                  </a:rPr>
                  <a:t>maximal response</a:t>
                </a:r>
                <a:r>
                  <a:rPr lang="en-US" altLang="zh-TW" sz="1600" dirty="0"/>
                  <a:t>. This is also the case for all the following operator approximating the first derivative.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8950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First-derivative edge detection using </a:t>
            </a:r>
            <a:r>
              <a:rPr lang="en-US" altLang="zh-TW" dirty="0">
                <a:solidFill>
                  <a:srgbClr val="FFC000"/>
                </a:solidFill>
              </a:rPr>
              <a:t>Prewitt operators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North direction</a:t>
            </a:r>
          </a:p>
          <a:p>
            <a:pPr lvl="2"/>
            <a:r>
              <a:rPr lang="en-US" altLang="zh-TW" dirty="0"/>
              <a:t>The brighter the pixel value, the stronger the edge.</a:t>
            </a:r>
          </a:p>
          <a:p>
            <a:pPr lvl="1"/>
            <a:r>
              <a:rPr lang="en-US" altLang="zh-TW" dirty="0"/>
              <a:t>East direction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503597"/>
            <a:ext cx="8534400" cy="863138"/>
          </a:xfrm>
        </p:spPr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9" y="3770931"/>
            <a:ext cx="4227188" cy="1878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28" y="3770931"/>
            <a:ext cx="4425770" cy="19146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5718078"/>
            <a:ext cx="786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North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86819" y="5742725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East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26313" y="5747248"/>
            <a:ext cx="175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Strong edges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Sobel operator</a:t>
                </a:r>
              </a:p>
              <a:p>
                <a:pPr lvl="1"/>
                <a:r>
                  <a:rPr lang="en-US" altLang="zh-TW" dirty="0"/>
                  <a:t>The Sobel operator approximates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/>
                  <a:t>. </a:t>
                </a:r>
              </a:p>
              <a:p>
                <a:pPr lvl="1"/>
                <a:r>
                  <a:rPr lang="en-US" altLang="zh-TW" dirty="0"/>
                  <a:t>Some 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masks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The Sobel operator is often used as a simple detector of horizontality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 and verticality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of edges.</a:t>
                </a:r>
              </a:p>
              <a:p>
                <a:pPr lvl="2"/>
                <a:r>
                  <a:rPr lang="en-US" altLang="zh-TW" dirty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response is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response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, we might then derive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edge magnitude </a:t>
                </a:r>
                <a:r>
                  <a:rPr lang="en-US" altLang="zh-TW" dirty="0"/>
                  <a:t>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or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direction</a:t>
                </a:r>
                <a:r>
                  <a:rPr lang="en-US" altLang="zh-TW" dirty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of edges.</a:t>
                </a: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2634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Kirsch operator</a:t>
                </a:r>
              </a:p>
              <a:p>
                <a:pPr lvl="1"/>
                <a:r>
                  <a:rPr lang="en-US" altLang="zh-TW" dirty="0"/>
                  <a:t>The Kirsch operator approximates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/>
                  <a:t>. </a:t>
                </a:r>
              </a:p>
              <a:p>
                <a:pPr lvl="1"/>
                <a:r>
                  <a:rPr lang="en-US" altLang="zh-TW" dirty="0"/>
                  <a:t>Some 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masks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direction of the gradient is given by the mask giving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maximal</a:t>
                </a:r>
                <a:r>
                  <a:rPr lang="en-US" altLang="zh-TW" dirty="0"/>
                  <a:t> response.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7481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Zero-crossings</a:t>
            </a:r>
          </a:p>
          <a:p>
            <a:pPr lvl="1"/>
            <a:r>
              <a:rPr lang="en-US" altLang="zh-TW" dirty="0"/>
              <a:t>An edge detection technique using the </a:t>
            </a:r>
            <a:r>
              <a:rPr lang="en-US" altLang="zh-TW" dirty="0">
                <a:solidFill>
                  <a:srgbClr val="FFC000"/>
                </a:solidFill>
              </a:rPr>
              <a:t>second derivative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first </a:t>
            </a:r>
            <a:r>
              <a:rPr lang="en-US" altLang="zh-TW" dirty="0"/>
              <a:t>derivative of the image function should have an extremum at the position corresponding to the image.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second</a:t>
            </a:r>
            <a:r>
              <a:rPr lang="en-US" altLang="zh-TW" dirty="0"/>
              <a:t> derivative </a:t>
            </a:r>
            <a:br>
              <a:rPr lang="en-US" altLang="zh-TW" dirty="0"/>
            </a:br>
            <a:r>
              <a:rPr lang="en-US" altLang="zh-TW" dirty="0"/>
              <a:t>should be </a:t>
            </a:r>
            <a:r>
              <a:rPr lang="en-US" altLang="zh-TW" dirty="0">
                <a:solidFill>
                  <a:srgbClr val="FFFF00"/>
                </a:solidFill>
              </a:rPr>
              <a:t>zero</a:t>
            </a:r>
            <a:r>
              <a:rPr lang="en-US" altLang="zh-TW" dirty="0"/>
              <a:t> at the </a:t>
            </a:r>
            <a:br>
              <a:rPr lang="en-US" altLang="zh-TW" dirty="0"/>
            </a:br>
            <a:r>
              <a:rPr lang="en-US" altLang="zh-TW" dirty="0"/>
              <a:t>same position.</a:t>
            </a:r>
          </a:p>
          <a:p>
            <a:pPr lvl="1"/>
            <a:r>
              <a:rPr lang="en-US" altLang="zh-TW" dirty="0"/>
              <a:t>However, it is </a:t>
            </a:r>
            <a:r>
              <a:rPr lang="en-US" altLang="zh-TW" dirty="0">
                <a:solidFill>
                  <a:srgbClr val="FFC000"/>
                </a:solidFill>
              </a:rPr>
              <a:t>much easier </a:t>
            </a:r>
            <a:br>
              <a:rPr lang="en-US" altLang="zh-TW" dirty="0"/>
            </a:br>
            <a:r>
              <a:rPr lang="en-US" altLang="zh-TW" dirty="0"/>
              <a:t>and </a:t>
            </a:r>
            <a:r>
              <a:rPr lang="en-US" altLang="zh-TW" dirty="0">
                <a:solidFill>
                  <a:srgbClr val="FFC000"/>
                </a:solidFill>
              </a:rPr>
              <a:t>more precise </a:t>
            </a:r>
            <a:r>
              <a:rPr lang="en-US" altLang="zh-TW" dirty="0"/>
              <a:t>to find </a:t>
            </a:r>
            <a:br>
              <a:rPr lang="en-US" altLang="zh-TW" dirty="0"/>
            </a:br>
            <a:r>
              <a:rPr lang="en-US" altLang="zh-TW" dirty="0"/>
              <a:t>a zero-crossing position</a:t>
            </a:r>
            <a:br>
              <a:rPr lang="en-US" altLang="zh-TW" dirty="0"/>
            </a:br>
            <a:r>
              <a:rPr lang="en-US" altLang="zh-TW" dirty="0"/>
              <a:t>than an extremum.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78901"/>
              </p:ext>
            </p:extLst>
          </p:nvPr>
        </p:nvGraphicFramePr>
        <p:xfrm>
          <a:off x="4419600" y="3295196"/>
          <a:ext cx="42799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" name="PhotoImpact" r:id="rId3" imgW="4279680" imgH="2869920" progId="PI3.Image">
                  <p:embed/>
                </p:oleObj>
              </mc:Choice>
              <mc:Fallback>
                <p:oleObj name="PhotoImpact" r:id="rId3" imgW="4279680" imgH="2869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3295196"/>
                        <a:ext cx="42799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How to compute the second derivative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robustly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?</a:t>
                </a:r>
              </a:p>
              <a:p>
                <a:pPr lvl="2"/>
                <a:r>
                  <a:rPr lang="en-US" altLang="zh-TW" dirty="0"/>
                  <a:t>To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smooth</a:t>
                </a:r>
                <a:r>
                  <a:rPr lang="en-US" altLang="zh-TW" dirty="0"/>
                  <a:t> an image first (to reduce noise)</a:t>
                </a:r>
              </a:p>
              <a:p>
                <a:pPr lvl="2"/>
                <a:r>
                  <a:rPr lang="en-US" altLang="zh-TW" dirty="0"/>
                  <a:t>The 2D Gaussian smoothing operator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(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 Gaussian filter</a:t>
                </a:r>
                <a:r>
                  <a:rPr lang="en-US" altLang="zh-TW" dirty="0"/>
                  <a:t>)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/>
                  <a:t>: the image co-ordinates </a:t>
                </a:r>
              </a:p>
              <a:p>
                <a:pPr marL="365125" lvl="1" indent="0">
                  <a:buNone/>
                </a:pPr>
                <a:r>
                  <a:rPr lang="zh-TW" altLang="en-US" sz="1800" dirty="0"/>
                  <a:t>                     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/>
                  <a:t>: a standard deviation</a:t>
                </a:r>
              </a:p>
              <a:p>
                <a:pPr lvl="2"/>
                <a:r>
                  <a:rPr lang="en-US" altLang="zh-TW" sz="1800" dirty="0"/>
                  <a:t>Sometimes this is presented with a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normalizing</a:t>
                </a:r>
                <a:r>
                  <a:rPr lang="en-US" altLang="zh-TW" sz="1800" dirty="0"/>
                  <a:t> factor</a:t>
                </a:r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sz="1800" dirty="0"/>
                  <a:t>  and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1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zh-TW" altLang="en-US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9161662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/>
                  <a:t>Our goal is to obtain a second derivative of a smoothed 2D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Laplacian of Gaussian (</a:t>
                </a:r>
                <a:r>
                  <a:rPr lang="en-US" altLang="zh-TW" dirty="0" err="1">
                    <a:solidFill>
                      <a:srgbClr val="FFFF00"/>
                    </a:solidFill>
                  </a:rPr>
                  <a:t>LoG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)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1800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/>
                  <a:t>: Laplace operator </a:t>
                </a:r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zh-TW" sz="1800" dirty="0"/>
                  <a:t>: convolution operator</a:t>
                </a:r>
              </a:p>
              <a:p>
                <a:pPr lvl="1"/>
                <a:r>
                  <a:rPr lang="en-US" altLang="zh-TW" sz="1800" dirty="0"/>
                  <a:t>Because of the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linearity </a:t>
                </a:r>
                <a:r>
                  <a:rPr lang="en-US" altLang="zh-TW" sz="1800" dirty="0"/>
                  <a:t>of the operators</a:t>
                </a:r>
              </a:p>
              <a:p>
                <a:pPr marL="365125" lvl="1" indent="0">
                  <a:buNone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/>
                  <a:t> can be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pre-computed</a:t>
                </a:r>
                <a:r>
                  <a:rPr lang="en-US" altLang="zh-TW" sz="18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1219200" y="4953000"/>
            <a:ext cx="6858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918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Cengage Learning Engineering. All Rights Reserved.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1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>
                    <a:ea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1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/>
                  <a:t>The convolution mask of a </a:t>
                </a:r>
                <a:r>
                  <a:rPr lang="en-US" altLang="zh-TW" dirty="0" err="1"/>
                  <a:t>LoG</a:t>
                </a:r>
                <a:endParaRPr lang="en-US" altLang="zh-TW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sz="21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dirty="0"/>
                  <a:t>              </a:t>
                </a:r>
                <a:r>
                  <a:rPr lang="en-US" altLang="zh-TW" sz="1900" dirty="0"/>
                  <a:t>where </a:t>
                </a:r>
                <a14:m>
                  <m:oMath xmlns:m="http://schemas.openxmlformats.org/officeDocument/2006/math">
                    <m:r>
                      <a:rPr lang="en-US" altLang="zh-TW" sz="19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900" dirty="0">
                    <a:solidFill>
                      <a:srgbClr val="FFC000"/>
                    </a:solidFill>
                  </a:rPr>
                  <a:t> normalizes the sum of mask elements to zero</a:t>
                </a:r>
                <a:r>
                  <a:rPr lang="en-US" altLang="zh-TW" sz="1900" dirty="0"/>
                  <a:t>. (!!)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1929" t="-5817" b="-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1219200" y="2479543"/>
            <a:ext cx="5334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1219200" y="3133499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1219200" y="3830402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1196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transformations</a:t>
            </a:r>
          </a:p>
          <a:p>
            <a:r>
              <a:rPr lang="en-US" altLang="zh-TW" dirty="0"/>
              <a:t>Geometric transformations</a:t>
            </a:r>
          </a:p>
          <a:p>
            <a:r>
              <a:rPr lang="en-US" altLang="zh-TW" dirty="0"/>
              <a:t>Local pre-processing</a:t>
            </a:r>
          </a:p>
          <a:p>
            <a:pPr lvl="1"/>
            <a:r>
              <a:rPr lang="en-US" altLang="zh-TW" dirty="0"/>
              <a:t>Image smoothing, edge detection, line detection, corner detection, and region detection.</a:t>
            </a:r>
          </a:p>
          <a:p>
            <a:r>
              <a:rPr lang="en-US" altLang="zh-TW" dirty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Cengage Learning Engineering. All Rights Reserved.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/>
                  <a:t>The convolution mask of a </a:t>
                </a:r>
                <a:r>
                  <a:rPr lang="en-US" altLang="zh-TW" dirty="0" err="1"/>
                  <a:t>LoG</a:t>
                </a:r>
                <a:endParaRPr lang="en-US" altLang="zh-TW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>
                  <a:spcBef>
                    <a:spcPts val="600"/>
                  </a:spcBef>
                </a:pPr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inverted </a:t>
                </a:r>
                <a:r>
                  <a:rPr lang="en-US" altLang="zh-TW" sz="2000" dirty="0" err="1">
                    <a:solidFill>
                      <a:srgbClr val="FFFF00"/>
                    </a:solidFill>
                  </a:rPr>
                  <a:t>LoG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 operator </a:t>
                </a:r>
                <a:r>
                  <a:rPr lang="en-US" altLang="zh-TW" sz="2000" dirty="0"/>
                  <a:t>is </a:t>
                </a:r>
                <a:br>
                  <a:rPr lang="en-US" altLang="zh-TW" sz="2000" dirty="0"/>
                </a:br>
                <a:r>
                  <a:rPr lang="en-US" altLang="zh-TW" sz="2000" dirty="0"/>
                  <a:t>commonly called a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Mexican hat.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TW" dirty="0">
                    <a:solidFill>
                      <a:schemeClr val="tx1">
                        <a:lumMod val="95000"/>
                      </a:schemeClr>
                    </a:solidFill>
                  </a:rPr>
                  <a:t>For example,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>
                        <a:lumMod val="95000"/>
                      </a:schemeClr>
                    </a:solidFill>
                  </a:rPr>
                  <a:t>discrete </a:t>
                </a:r>
                <a:br>
                  <a:rPr lang="en-US" altLang="zh-TW" dirty="0">
                    <a:solidFill>
                      <a:schemeClr val="tx1">
                        <a:lumMod val="95000"/>
                      </a:schemeClr>
                    </a:solidFill>
                  </a:rPr>
                </a:br>
                <a:r>
                  <a:rPr lang="en-US" altLang="zh-TW" dirty="0">
                    <a:solidFill>
                      <a:schemeClr val="tx1">
                        <a:lumMod val="95000"/>
                      </a:schemeClr>
                    </a:solidFill>
                  </a:rPr>
                  <a:t>approximation is </a:t>
                </a:r>
              </a:p>
              <a:p>
                <a:pPr marL="365125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16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−2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2214" t="-4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170" name="Picture 2" descr="http://homepages.inf.ed.ac.uk/rbf/HIPR2/figs/logc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2951323" cy="252023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774761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" y="796168"/>
            <a:ext cx="7635062" cy="5863028"/>
          </a:xfrm>
        </p:spPr>
      </p:pic>
    </p:spTree>
    <p:extLst>
      <p:ext uri="{BB962C8B-B14F-4D97-AF65-F5344CB8AC3E}">
        <p14:creationId xmlns:p14="http://schemas.microsoft.com/office/powerpoint/2010/main" val="13639394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/>
                  <a:t>LoG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v.s</a:t>
                </a:r>
                <a:r>
                  <a:rPr lang="en-US" altLang="zh-TW" dirty="0"/>
                  <a:t>. </a:t>
                </a:r>
                <a:r>
                  <a:rPr lang="en-US" altLang="zh-TW" dirty="0" err="1"/>
                  <a:t>DoG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operator can be very </a:t>
                </a:r>
                <a:br>
                  <a:rPr lang="en-US" altLang="zh-TW" dirty="0"/>
                </a:br>
                <a:r>
                  <a:rPr lang="en-US" altLang="zh-TW" dirty="0"/>
                  <a:t>effectively approximated by </a:t>
                </a:r>
                <a:br>
                  <a:rPr lang="en-US" altLang="zh-TW" dirty="0"/>
                </a:br>
                <a:r>
                  <a:rPr lang="en-US" altLang="zh-TW" dirty="0"/>
                  <a:t>convolution with a mask that is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FFC000"/>
                    </a:solidFill>
                  </a:rPr>
                  <a:t>the difference of two Gaussian </a:t>
                </a:r>
                <a:br>
                  <a:rPr lang="en-US" altLang="zh-TW" dirty="0">
                    <a:solidFill>
                      <a:srgbClr val="FFC000"/>
                    </a:solidFill>
                  </a:rPr>
                </a:br>
                <a:r>
                  <a:rPr lang="en-US" altLang="zh-TW" dirty="0">
                    <a:solidFill>
                      <a:srgbClr val="FFC000"/>
                    </a:solidFill>
                  </a:rPr>
                  <a:t>averaging masks </a:t>
                </a:r>
                <a:r>
                  <a:rPr lang="en-US" altLang="zh-TW" dirty="0"/>
                  <a:t>with substantially </a:t>
                </a:r>
                <a:br>
                  <a:rPr lang="en-US" altLang="zh-TW" dirty="0"/>
                </a:b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method is called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FFFF00"/>
                    </a:solidFill>
                  </a:rPr>
                  <a:t>the difference of Gaussians 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DoG</a:t>
                </a:r>
                <a:r>
                  <a:rPr lang="en-US" altLang="zh-TW" dirty="0"/>
                  <a:t>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94052"/>
            <a:ext cx="2402909" cy="44533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43400" y="5868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</a:rPr>
              <a:t>Comparison of difference of Gaussian with Mexican hat wavelet</a:t>
            </a:r>
          </a:p>
          <a:p>
            <a:r>
              <a:rPr lang="en-US" altLang="zh-TW" sz="1200" dirty="0"/>
              <a:t>https://en.wikipedia.org/wiki/Difference_of_Gaussians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7848600" y="20574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C00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52793" y="3297581"/>
            <a:ext cx="1144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Mexican 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hat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073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23906" name="Picture 2" descr="C:\Documents and Settings\altit\Desktop\Sonka 4e Jpegs\93607_ch05\Figure 5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56924"/>
            <a:ext cx="6096000" cy="57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62675"/>
            <a:ext cx="2667000" cy="2717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261" y="3812373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95000"/>
                  </a:schemeClr>
                </a:solidFill>
              </a:rPr>
              <a:t>Original image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9236" y="4313603"/>
            <a:ext cx="2533963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en-US" altLang="zh-TW" sz="1200" dirty="0">
                <a:solidFill>
                  <a:srgbClr val="7030A0"/>
                </a:solidFill>
              </a:rPr>
              <a:t>post-processing step </a:t>
            </a: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to avoid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detection of zero-crossings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corresponding to non-significant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edges in regions of almost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constant gray-level will admit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only those zero-crossings for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which there is sufficient edge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evidence from a first-derivative </a:t>
            </a:r>
            <a:b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3">
                    <a:lumMod val="50000"/>
                  </a:schemeClr>
                </a:solidFill>
              </a:rPr>
              <a:t>edge detector.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590800" y="4885966"/>
            <a:ext cx="533400" cy="3048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557056" y="3021759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7631" y="3036701"/>
            <a:ext cx="1729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0070C0"/>
                </a:solidFill>
                <a:latin typeface="Arial" panose="020B0604020202020204" pitchFamily="34" charset="0"/>
              </a:rPr>
              <a:t>Zero-crossings of </a:t>
            </a:r>
            <a:r>
              <a:rPr lang="en-US" altLang="zh-TW" sz="1200" dirty="0" err="1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6007" y="5452646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LoG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7056" y="5452646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DoG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000" dirty="0">
                <a:solidFill>
                  <a:srgbClr val="FFC000"/>
                </a:solidFill>
              </a:rPr>
              <a:t>Different description levels </a:t>
            </a:r>
            <a:r>
              <a:rPr lang="en-US" altLang="zh-TW" sz="2000" dirty="0"/>
              <a:t>are easily interpreted as </a:t>
            </a:r>
            <a:r>
              <a:rPr lang="en-US" altLang="zh-TW" sz="2000" dirty="0">
                <a:solidFill>
                  <a:srgbClr val="FFC000"/>
                </a:solidFill>
              </a:rPr>
              <a:t>different scales </a:t>
            </a:r>
            <a:r>
              <a:rPr lang="en-US" altLang="zh-TW" sz="2000" dirty="0"/>
              <a:t>in the domain of digital images.</a:t>
            </a:r>
          </a:p>
          <a:p>
            <a:pPr lvl="1"/>
            <a:r>
              <a:rPr lang="en-US" altLang="zh-TW" dirty="0"/>
              <a:t>to eliminate fine scale noise</a:t>
            </a:r>
          </a:p>
          <a:p>
            <a:pPr lvl="1"/>
            <a:r>
              <a:rPr lang="en-US" altLang="zh-TW" dirty="0"/>
              <a:t>to separate events at different scales </a:t>
            </a:r>
          </a:p>
          <a:p>
            <a:r>
              <a:rPr lang="en-US" altLang="zh-TW" sz="2000" dirty="0">
                <a:solidFill>
                  <a:srgbClr val="FFC000"/>
                </a:solidFill>
              </a:rPr>
              <a:t>Scale-independent description </a:t>
            </a:r>
            <a:r>
              <a:rPr lang="en-US" altLang="zh-TW" sz="2000" dirty="0"/>
              <a:t>of object can reduce the ambiguity.</a:t>
            </a:r>
          </a:p>
          <a:p>
            <a:r>
              <a:rPr lang="en-US" altLang="zh-TW" sz="2000" dirty="0"/>
              <a:t>Three examples of </a:t>
            </a:r>
            <a:r>
              <a:rPr lang="en-US" altLang="zh-TW" sz="2000" dirty="0">
                <a:solidFill>
                  <a:srgbClr val="FFFF00"/>
                </a:solidFill>
              </a:rPr>
              <a:t>the application of multiple scale description</a:t>
            </a:r>
          </a:p>
          <a:p>
            <a:pPr lvl="1"/>
            <a:r>
              <a:rPr lang="en-US" altLang="zh-TW" dirty="0"/>
              <a:t>To find </a:t>
            </a:r>
            <a:r>
              <a:rPr lang="en-US" altLang="zh-TW" dirty="0">
                <a:solidFill>
                  <a:srgbClr val="FFC000"/>
                </a:solidFill>
              </a:rPr>
              <a:t>the curve segments </a:t>
            </a:r>
            <a:r>
              <a:rPr lang="en-US" altLang="zh-TW" dirty="0"/>
              <a:t>that represents the underlying structure of the scene needs to be found.</a:t>
            </a:r>
          </a:p>
          <a:p>
            <a:pPr lvl="2"/>
            <a:r>
              <a:rPr lang="en-US" altLang="zh-TW" sz="1800" dirty="0"/>
              <a:t>For example, the figure may be interpreted</a:t>
            </a:r>
            <a:br>
              <a:rPr lang="en-US" altLang="zh-TW" sz="1800" dirty="0"/>
            </a:br>
            <a:r>
              <a:rPr lang="en-US" altLang="zh-TW" sz="1800" dirty="0"/>
              <a:t>as a closed curve, or be described as two </a:t>
            </a:r>
            <a:br>
              <a:rPr lang="en-US" altLang="zh-TW" sz="1800" dirty="0"/>
            </a:br>
            <a:r>
              <a:rPr lang="en-US" altLang="zh-TW" sz="1800" dirty="0"/>
              <a:t>intersecting straight lines.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Scale-space filtering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Canny edge detector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73394"/>
              </p:ext>
            </p:extLst>
          </p:nvPr>
        </p:nvGraphicFramePr>
        <p:xfrm>
          <a:off x="6118285" y="4267200"/>
          <a:ext cx="27813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PhotoImpact" r:id="rId3" imgW="2781000" imgH="1562040" progId="PI3.Image">
                  <p:embed/>
                </p:oleObj>
              </mc:Choice>
              <mc:Fallback>
                <p:oleObj name="PhotoImpact" r:id="rId3" imgW="2781000" imgH="15620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8285" y="4267200"/>
                        <a:ext cx="27813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7117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</p:spPr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Scale-space filtering</a:t>
                </a:r>
              </a:p>
              <a:p>
                <a:pPr lvl="1"/>
                <a:r>
                  <a:rPr lang="en-US" altLang="zh-TW" sz="1800" dirty="0"/>
                  <a:t>Try to describe signals qualitatively (</a:t>
                </a:r>
                <a:r>
                  <a:rPr lang="zh-TW" altLang="en-US" sz="1600" dirty="0"/>
                  <a:t>在質的方面</a:t>
                </a:r>
                <a:r>
                  <a:rPr lang="en-US" altLang="zh-TW" sz="1800" dirty="0"/>
                  <a:t>) with respect to scale</a:t>
                </a:r>
              </a:p>
              <a:p>
                <a:pPr lvl="1"/>
                <a:r>
                  <a:rPr lang="en-US" altLang="zh-TW" sz="1800" dirty="0"/>
                  <a:t>The original 1D signal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is smoothed by convolution with a 1D Gaussian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sz="1800" dirty="0"/>
                  <a:t>If the standard deviation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/>
                  <a:t>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slowly changed</a:t>
                </a:r>
                <a:r>
                  <a:rPr lang="en-US" altLang="zh-TW" sz="1800" dirty="0"/>
                  <a:t>, the function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</a:t>
                </a:r>
                <a:r>
                  <a:rPr lang="en-US" altLang="zh-TW" sz="1800" dirty="0"/>
                  <a:t>represents a surface on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zh-TW" sz="1800" dirty="0"/>
                  <a:t> plane that is called the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scale-space image</a:t>
                </a:r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>
                    <a:solidFill>
                      <a:srgbClr val="FFC000"/>
                    </a:solidFill>
                  </a:rPr>
                  <a:t>Inflexion points </a:t>
                </a:r>
                <a:r>
                  <a:rPr lang="en-US" altLang="zh-TW" sz="1800" dirty="0"/>
                  <a:t>(</a:t>
                </a:r>
                <a:r>
                  <a:rPr lang="zh-TW" altLang="en-US" sz="1800" dirty="0">
                    <a:effectLst/>
                  </a:rPr>
                  <a:t>反曲點</a:t>
                </a:r>
                <a:r>
                  <a:rPr lang="en-US" altLang="zh-TW" sz="1800" dirty="0">
                    <a:effectLst/>
                  </a:rPr>
                  <a:t>)</a:t>
                </a:r>
                <a:r>
                  <a:rPr lang="en-US" altLang="zh-TW" b="1" dirty="0">
                    <a:effectLst/>
                  </a:rPr>
                  <a:t> </a:t>
                </a:r>
                <a:r>
                  <a:rPr lang="en-US" altLang="zh-TW" sz="1800" dirty="0"/>
                  <a:t>of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800" dirty="0"/>
                  <a:t> for a distinct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800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describe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qualitatively (</a:t>
                </a:r>
                <a:r>
                  <a:rPr lang="zh-TW" altLang="en-US" sz="1800" dirty="0">
                    <a:solidFill>
                      <a:srgbClr val="FFC000"/>
                    </a:solidFill>
                  </a:rPr>
                  <a:t>對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1800" dirty="0">
                    <a:solidFill>
                      <a:srgbClr val="FFC000"/>
                    </a:solidFill>
                  </a:rPr>
                  <a:t>質的描述</a:t>
                </a:r>
                <a:r>
                  <a:rPr lang="en-US" altLang="zh-TW" sz="1800" dirty="0"/>
                  <a:t>).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  <a:blipFill>
                <a:blip r:embed="rId2"/>
                <a:stretch>
                  <a:fillRect l="-2194" t="-5284" r="-1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Scale-space filtering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859270"/>
              </p:ext>
            </p:extLst>
          </p:nvPr>
        </p:nvGraphicFramePr>
        <p:xfrm>
          <a:off x="546107" y="1559175"/>
          <a:ext cx="45164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PhotoImpact" r:id="rId3" imgW="7791120" imgH="7010280" progId="PI3.Image">
                  <p:embed/>
                </p:oleObj>
              </mc:Choice>
              <mc:Fallback>
                <p:oleObj name="PhotoImpact" r:id="rId3" imgW="7791120" imgH="7010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7" y="1559175"/>
                        <a:ext cx="45164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389212"/>
              </p:ext>
            </p:extLst>
          </p:nvPr>
        </p:nvGraphicFramePr>
        <p:xfrm>
          <a:off x="5222586" y="1338559"/>
          <a:ext cx="3575627" cy="4905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PhotoImpact" r:id="rId5" imgW="5400360" imgH="7410240" progId="PI3.Image">
                  <p:embed/>
                </p:oleObj>
              </mc:Choice>
              <mc:Fallback>
                <p:oleObj name="PhotoImpact" r:id="rId5" imgW="5400360" imgH="74102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2586" y="1338559"/>
                        <a:ext cx="3575627" cy="4905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09600" y="5703178"/>
            <a:ext cx="4389452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latin typeface="arial" panose="020B0604020202020204" pitchFamily="34" charset="0"/>
              </a:rPr>
              <a:t>Andrew P. </a:t>
            </a:r>
            <a:r>
              <a:rPr lang="en-US" altLang="zh-TW" sz="1100" dirty="0" err="1">
                <a:latin typeface="arial" panose="020B0604020202020204" pitchFamily="34" charset="0"/>
              </a:rPr>
              <a:t>Witkin</a:t>
            </a:r>
            <a:r>
              <a:rPr lang="en-US" altLang="zh-TW" sz="1100" dirty="0">
                <a:latin typeface="arial" panose="020B0604020202020204" pitchFamily="34" charset="0"/>
              </a:rPr>
              <a:t>. </a:t>
            </a:r>
          </a:p>
          <a:p>
            <a:r>
              <a:rPr lang="en-US" altLang="zh-TW" sz="1100" dirty="0" err="1">
                <a:latin typeface="arial" panose="020B0604020202020204" pitchFamily="34" charset="0"/>
              </a:rPr>
              <a:t>Fai'rchi'ld</a:t>
            </a:r>
            <a:r>
              <a:rPr lang="en-US" altLang="zh-TW" sz="1100" dirty="0">
                <a:latin typeface="arial" panose="020B0604020202020204" pitchFamily="34" charset="0"/>
              </a:rPr>
              <a:t> Laboratory for Artiﬁcial Intelligence Research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06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6862" y="3254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 example of 2D scale-space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/>
                  <a:t>Larger scale 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: fewer noises, less precise in location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/>
                  <a:t>Smaller scale 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: more noises, more precise in location</a:t>
                </a:r>
                <a:endParaRPr lang="en-US" altLang="zh-TW" sz="1600" dirty="0"/>
              </a:p>
              <a:p>
                <a:r>
                  <a:rPr lang="en-US" altLang="zh-TW" sz="1200" dirty="0"/>
                  <a:t>https://en.wikipedia.org/wiki/Scale_space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blipFill>
                <a:blip r:embed="rId2"/>
                <a:stretch>
                  <a:fillRect l="-195" t="-2586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90" y="719132"/>
            <a:ext cx="5881758" cy="5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Canny edge detection</a:t>
            </a:r>
          </a:p>
          <a:p>
            <a:pPr lvl="1"/>
            <a:r>
              <a:rPr lang="en-US" altLang="zh-TW" dirty="0"/>
              <a:t>It is </a:t>
            </a:r>
            <a:r>
              <a:rPr lang="en-US" altLang="zh-TW" dirty="0">
                <a:solidFill>
                  <a:srgbClr val="FFC000"/>
                </a:solidFill>
              </a:rPr>
              <a:t>optimal for step edges </a:t>
            </a:r>
            <a:r>
              <a:rPr lang="en-US" altLang="zh-TW" dirty="0"/>
              <a:t>corrupted by white noise.</a:t>
            </a:r>
          </a:p>
          <a:p>
            <a:pPr lvl="1"/>
            <a:r>
              <a:rPr lang="en-US" altLang="zh-TW" dirty="0"/>
              <a:t>The optimality of the detector is related to </a:t>
            </a:r>
            <a:r>
              <a:rPr lang="en-US" altLang="zh-TW" dirty="0">
                <a:solidFill>
                  <a:srgbClr val="FFFF00"/>
                </a:solidFill>
              </a:rPr>
              <a:t>three criteria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detection</a:t>
            </a:r>
            <a:r>
              <a:rPr lang="en-US" altLang="zh-TW" dirty="0"/>
              <a:t> criterion</a:t>
            </a:r>
          </a:p>
          <a:p>
            <a:pPr lvl="3"/>
            <a:r>
              <a:rPr lang="en-US" altLang="zh-TW" dirty="0"/>
              <a:t>The important edges should not be missed. </a:t>
            </a:r>
          </a:p>
          <a:p>
            <a:pPr lvl="3"/>
            <a:r>
              <a:rPr lang="en-US" altLang="zh-TW" dirty="0"/>
              <a:t>There should be no spurious (</a:t>
            </a:r>
            <a:r>
              <a:rPr lang="zh-TW" altLang="en-US" sz="1400" dirty="0">
                <a:effectLst/>
              </a:rPr>
              <a:t>假的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edges.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localization</a:t>
            </a:r>
            <a:r>
              <a:rPr lang="en-US" altLang="zh-TW" dirty="0"/>
              <a:t> criterion</a:t>
            </a:r>
          </a:p>
          <a:p>
            <a:pPr lvl="3"/>
            <a:r>
              <a:rPr lang="en-US" altLang="zh-TW" dirty="0"/>
              <a:t>The distance between the actual and located position of the edge should be minimal.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one response </a:t>
            </a:r>
            <a:r>
              <a:rPr lang="en-US" altLang="zh-TW" dirty="0"/>
              <a:t>criterion</a:t>
            </a:r>
          </a:p>
          <a:p>
            <a:pPr lvl="3"/>
            <a:r>
              <a:rPr lang="en-US" altLang="zh-TW" dirty="0"/>
              <a:t>Minimizing multiple responses to a single edge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000" dirty="0"/>
                  <a:t>Suppose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/>
                  <a:t> is a 2D Gaussian and assume we wish to convolve the image with an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which is a first derivative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/>
                  <a:t> in some direction 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zh-TW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(5.54)</m:t>
                      </m:r>
                    </m:oMath>
                  </m:oMathPara>
                </a14:m>
                <a:endParaRPr lang="en-US" altLang="zh-TW" sz="2200" i="1" dirty="0"/>
              </a:p>
              <a:p>
                <a:pPr marL="365125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We would like </a:t>
                </a:r>
                <a14:m>
                  <m:oMath xmlns:m="http://schemas.openxmlformats.org/officeDocument/2006/math">
                    <m:r>
                      <a:rPr lang="en-US" altLang="zh-TW" sz="1800" b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1800" dirty="0"/>
                  <a:t> is perpendicular (</a:t>
                </a:r>
                <a:r>
                  <a:rPr lang="zh-TW" altLang="en-US" sz="1800" dirty="0"/>
                  <a:t>垂直</a:t>
                </a:r>
                <a:r>
                  <a:rPr lang="en-US" altLang="zh-TW" sz="1800" dirty="0"/>
                  <a:t>) to the edge: this direction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not known </a:t>
                </a:r>
                <a:r>
                  <a:rPr lang="en-US" altLang="zh-TW" sz="1800" dirty="0"/>
                  <a:t>in advance.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/>
                  <a:t>: Sobel operator or Prewitt operators)</a:t>
                </a:r>
              </a:p>
              <a:p>
                <a:r>
                  <a:rPr lang="en-US" altLang="zh-TW" sz="2000" dirty="0">
                    <a:solidFill>
                      <a:srgbClr val="FFC000"/>
                    </a:solidFill>
                  </a:rPr>
                  <a:t>To estimate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: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is the image, the normal (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/>
                  <a:t>) to the edge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200" b="0" i="1" dirty="0" smtClean="0">
                          <a:latin typeface="Cambria Math" panose="02040503050406030204" pitchFamily="18" charset="0"/>
                        </a:rPr>
                        <m:t>                       (5.55)</m:t>
                      </m:r>
                    </m:oMath>
                  </m:oMathPara>
                </a14:m>
                <a:endParaRPr lang="en-US" altLang="zh-TW" sz="2200" i="1" dirty="0"/>
              </a:p>
              <a:p>
                <a:r>
                  <a:rPr lang="en-US" altLang="zh-TW" sz="2000" dirty="0"/>
                  <a:t>The</a:t>
                </a:r>
                <a:r>
                  <a:rPr lang="en-US" altLang="zh-TW" i="1" dirty="0"/>
                  <a:t> </a:t>
                </a:r>
                <a:r>
                  <a:rPr lang="en-US" altLang="zh-TW" sz="2000" dirty="0"/>
                  <a:t>edge location is then at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local maximum </a:t>
                </a:r>
                <a:r>
                  <a:rPr lang="en-US" altLang="zh-TW" sz="2000" dirty="0"/>
                  <a:t>of the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convolved with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/>
                  <a:t> in the direction</a:t>
                </a:r>
                <a:r>
                  <a:rPr lang="en-US" altLang="zh-TW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/>
                  <a:t> (zero-crossing)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  <a:blipFill>
                <a:blip r:embed="rId2"/>
                <a:stretch>
                  <a:fillRect l="-1571" t="-410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6225841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Edge detectors are a collection of very important local image pre-processing methods used to locate changes in the intensity function.</a:t>
            </a:r>
          </a:p>
          <a:p>
            <a:r>
              <a:rPr lang="en-US" altLang="zh-TW" sz="2000" dirty="0">
                <a:solidFill>
                  <a:srgbClr val="FFFF00"/>
                </a:solidFill>
              </a:rPr>
              <a:t>Edges</a:t>
            </a:r>
            <a:r>
              <a:rPr lang="en-US" altLang="zh-TW" sz="2000" dirty="0"/>
              <a:t> are pixels where the intensity function (</a:t>
            </a:r>
            <a:r>
              <a:rPr lang="en-US" altLang="zh-TW" sz="2000" dirty="0">
                <a:solidFill>
                  <a:srgbClr val="FFFF00"/>
                </a:solidFill>
              </a:rPr>
              <a:t>brightness</a:t>
            </a:r>
            <a:r>
              <a:rPr lang="en-US" altLang="zh-TW" sz="2000" dirty="0"/>
              <a:t>) </a:t>
            </a:r>
            <a:r>
              <a:rPr lang="en-US" altLang="zh-TW" sz="2000" dirty="0">
                <a:solidFill>
                  <a:srgbClr val="FFFF00"/>
                </a:solidFill>
              </a:rPr>
              <a:t>changes</a:t>
            </a:r>
            <a:r>
              <a:rPr lang="en-US" altLang="zh-TW" sz="2000" dirty="0"/>
              <a:t> abruptly.</a:t>
            </a:r>
          </a:p>
          <a:p>
            <a:r>
              <a:rPr lang="en-US" altLang="zh-TW" sz="2000" dirty="0"/>
              <a:t>If only edge elements with </a:t>
            </a:r>
            <a:r>
              <a:rPr lang="en-US" altLang="zh-TW" sz="2000" dirty="0">
                <a:solidFill>
                  <a:srgbClr val="FFFF00"/>
                </a:solidFill>
              </a:rPr>
              <a:t>strong magnitude </a:t>
            </a:r>
            <a:r>
              <a:rPr lang="en-US" altLang="zh-TW" sz="2000" dirty="0"/>
              <a:t>are considered, such information often suffices (</a:t>
            </a:r>
            <a:r>
              <a:rPr lang="zh-TW" altLang="en-US" sz="1600" dirty="0"/>
              <a:t>足夠</a:t>
            </a:r>
            <a:r>
              <a:rPr lang="en-US" altLang="zh-TW" sz="2000" dirty="0"/>
              <a:t>) for image understanding.</a:t>
            </a:r>
          </a:p>
          <a:p>
            <a:r>
              <a:rPr lang="en-US" altLang="zh-TW" sz="2000" dirty="0"/>
              <a:t>For example,  line drawing images.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04" y="3941662"/>
            <a:ext cx="1602857" cy="21051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66800" y="6046796"/>
            <a:ext cx="563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http://kelpie77.deviantart.com/art/line-art-horse-123352124</a:t>
            </a:r>
          </a:p>
        </p:txBody>
      </p:sp>
      <p:pic>
        <p:nvPicPr>
          <p:cNvPr id="5122" name="Picture 2" descr="line art horse by Kelpie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14608"/>
            <a:ext cx="2590800" cy="16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Substituting in equation (5.56)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/>
                  <a:t> from equation (5.54) </a:t>
                </a:r>
                <a:endParaRPr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dirty="0"/>
                                <m:t> </m:t>
                              </m:r>
                            </m:den>
                          </m:f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dirty="0">
                          <a:latin typeface="Cambria Math" panose="02040503050406030204" pitchFamily="18" charset="0"/>
                        </a:rPr>
                        <m:t>=0                     (5.57)</m:t>
                      </m:r>
                    </m:oMath>
                  </m:oMathPara>
                </a14:m>
                <a:endParaRPr lang="en-US" altLang="zh-TW" sz="2000" b="0" dirty="0"/>
              </a:p>
              <a:p>
                <a:pPr lvl="1"/>
                <a:r>
                  <a:rPr lang="en-US" altLang="zh-TW" sz="1800" dirty="0"/>
                  <a:t>This equation illustrates how to find local maxima in the direction perpendicular to the edge (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non-maximal suppression</a:t>
                </a:r>
                <a:r>
                  <a:rPr lang="en-US" altLang="zh-TW" sz="1800" dirty="0"/>
                  <a:t>—Algorithm 6.4)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  <a:effectLst/>
                  </a:rPr>
                  <a:t>Non-maximal suppression </a:t>
                </a:r>
                <a:r>
                  <a:rPr lang="en-US" altLang="zh-TW" sz="1800" dirty="0">
                    <a:effectLst/>
                  </a:rPr>
                  <a:t>is an edge thinning technique.</a:t>
                </a:r>
                <a:endParaRPr lang="en-US" altLang="zh-TW" sz="1800" dirty="0"/>
              </a:p>
              <a:p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magnitude of the edge </a:t>
                </a:r>
                <a:r>
                  <a:rPr lang="en-US" altLang="zh-TW" sz="2000" dirty="0"/>
                  <a:t>is measured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1018776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dirty="0">
                <a:effectLst/>
              </a:rPr>
              <a:t>Non-maximal suppression is an edge thinning technique.</a:t>
            </a:r>
          </a:p>
          <a:p>
            <a:r>
              <a:rPr lang="en-US" altLang="zh-TW" sz="1600" dirty="0">
                <a:effectLst/>
              </a:rPr>
              <a:t>After applying gradient calculation, the edge extracted from the gradient value is still quite blurred. </a:t>
            </a:r>
            <a:r>
              <a:rPr lang="en-US" altLang="zh-TW" sz="1600" dirty="0"/>
              <a:t>Non-maximal </a:t>
            </a:r>
            <a:r>
              <a:rPr lang="en-US" altLang="zh-TW" sz="1600" dirty="0">
                <a:effectLst/>
              </a:rPr>
              <a:t>suppression can help to suppress all the gradient values (by setting them to 0) except the local maxima, which indicate locations with the sharpest change of intensity value. 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Non-maximal Suppression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118028"/>
              </p:ext>
            </p:extLst>
          </p:nvPr>
        </p:nvGraphicFramePr>
        <p:xfrm>
          <a:off x="702681" y="3109546"/>
          <a:ext cx="609600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PhotoImpact" r:id="rId3" imgW="9315360" imgH="4867200" progId="PI3.Image">
                  <p:embed/>
                </p:oleObj>
              </mc:Choice>
              <mc:Fallback>
                <p:oleObj name="PhotoImpact" r:id="rId3" imgW="9315360" imgH="48672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681" y="3109546"/>
                        <a:ext cx="6096000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95800" y="5530767"/>
            <a:ext cx="3962400" cy="6001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http://ccy.dd.ncu.edu.tw/~chen/course/vision/ch6/%E5%96%AE%E5%85%83%E5%85%AD%E3%80%81%E9%82%8A%E7%B7%A3%E5%81%B5%E6%B8%AC.pdf</a:t>
            </a:r>
          </a:p>
        </p:txBody>
      </p:sp>
    </p:spTree>
    <p:extLst>
      <p:ext uri="{BB962C8B-B14F-4D97-AF65-F5344CB8AC3E}">
        <p14:creationId xmlns:p14="http://schemas.microsoft.com/office/powerpoint/2010/main" val="379535392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>
                    <a:solidFill>
                      <a:srgbClr val="7030A0"/>
                    </a:solidFill>
                    <a:effectLst/>
                  </a:rPr>
                  <a:t>Algorithm 5.4 Canny edge detection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1. Convolve an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with a Gaussian of scale </a:t>
                </a:r>
                <a14:m>
                  <m:oMath xmlns:m="http://schemas.openxmlformats.org/officeDocument/2006/math">
                    <m:r>
                      <a:rPr lang="zh-TW" alt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2. Estimate local edge normal directions </a:t>
                </a:r>
                <a14:m>
                  <m:oMath xmlns:m="http://schemas.openxmlformats.org/officeDocument/2006/math">
                    <m:r>
                      <a:rPr lang="en-US" altLang="zh-TW" sz="1800" b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b="1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using equation </a:t>
                </a:r>
              </a:p>
              <a:p>
                <a:pPr marL="266700" indent="-266700">
                  <a:buNone/>
                </a:pPr>
                <a:r>
                  <a:rPr lang="en-US" altLang="zh-TW" sz="1800" b="1" dirty="0">
                    <a:effectLst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sz="1800" b="1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b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  for each pixel in the image.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Find the location of the edges using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d>
                      <m:d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i="1" dirty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(non-maximal suppression)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4. Compute the magnitude of the edge using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1800" i="1" dirty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zh-TW" altLang="en-US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5. Threshold edges in the image with hysteresis 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滯後作用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 (Algorithm 6.5) to eliminate spurious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</a:rPr>
                  <a:t>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假的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 responses.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6. Repeat steps (1) through (5) for ascending values of the standard deviation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7. Aggregate the final information about edges at multiple scale using the ‘feature synthesis(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合成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)’ approach.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https://en.wikipedia.org/wiki/Canny_edge_detector</a:t>
                </a: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blipFill>
                <a:blip r:embed="rId2"/>
                <a:stretch>
                  <a:fillRect l="-714" t="-605" r="-1714" b="-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078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b="1" dirty="0"/>
              <a:t>Double threshold: </a:t>
            </a:r>
            <a:r>
              <a:rPr lang="en-US" altLang="zh-TW" dirty="0"/>
              <a:t>Select high and low threshold values</a:t>
            </a:r>
          </a:p>
          <a:p>
            <a:pPr lvl="1"/>
            <a:r>
              <a:rPr lang="en-US" altLang="zh-TW" dirty="0"/>
              <a:t>If an edge pixel’s gradient value is higher than the high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strong edge pixel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If an edge pixel’s gradient value is smaller than the high threshold value and larger than the low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weak edge pixel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If an edge pixel's value is smaller than the low threshold value, it will be suppressed. </a:t>
            </a:r>
          </a:p>
          <a:p>
            <a:r>
              <a:rPr lang="en-US" altLang="zh-TW" b="1" dirty="0"/>
              <a:t>Edge tracking by hysteresis </a:t>
            </a:r>
            <a:r>
              <a:rPr lang="en-US" altLang="zh-TW" sz="2500" b="1" dirty="0"/>
              <a:t>(</a:t>
            </a:r>
            <a:r>
              <a:rPr lang="zh-TW" altLang="en-US" sz="2300" b="1" dirty="0"/>
              <a:t>滯後作用</a:t>
            </a:r>
            <a:r>
              <a:rPr lang="en-US" altLang="zh-TW" sz="2500" b="1" dirty="0"/>
              <a:t>) 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Usually </a:t>
            </a:r>
            <a:r>
              <a:rPr lang="en-US" altLang="zh-TW" dirty="0">
                <a:solidFill>
                  <a:srgbClr val="0070C0"/>
                </a:solidFill>
              </a:rPr>
              <a:t>a weak edge pixel caused from true edges will be connected to a strong edge pixel </a:t>
            </a:r>
            <a:r>
              <a:rPr lang="en-US" altLang="zh-TW" dirty="0"/>
              <a:t>while noise responses are unconnected. </a:t>
            </a:r>
          </a:p>
          <a:p>
            <a:pPr lvl="1"/>
            <a:r>
              <a:rPr lang="en-US" altLang="zh-TW" dirty="0"/>
              <a:t>To track the edge connection, blob analysis is applied by looking at a weak edge pixel and its 8-connected neighborhood pixels.</a:t>
            </a:r>
          </a:p>
          <a:p>
            <a:pPr lvl="1"/>
            <a:r>
              <a:rPr lang="en-US" altLang="zh-TW" dirty="0"/>
              <a:t> As long as there is one strong edge pixel that is involved in the blob, that weak edge point can be identified as one that should be preserved.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Hysteresis </a:t>
            </a:r>
            <a:r>
              <a:rPr lang="en-US" altLang="zh-TW" dirty="0" err="1"/>
              <a:t>Thresholding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66800" y="5967029"/>
            <a:ext cx="61098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https://en.wikipedia.org/wiki/Canny_edge_detector</a:t>
            </a:r>
          </a:p>
        </p:txBody>
      </p:sp>
    </p:spTree>
    <p:extLst>
      <p:ext uri="{BB962C8B-B14F-4D97-AF65-F5344CB8AC3E}">
        <p14:creationId xmlns:p14="http://schemas.microsoft.com/office/powerpoint/2010/main" val="344199909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examples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25954" name="Picture 2" descr="C:\Documents and Settings\altit\Desktop\Sonka 4e Jpegs\93607_ch05\Figure 5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14279"/>
            <a:ext cx="6273162" cy="35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4450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266" name="Picture 2" descr="http://www.codeproject.com/KB/cs/Canny_Edge_Detection/Cann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433730" cy="51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43000" y="6244028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http://www.codeproject.com/Articles/93642/Canny-Edge-Detection-in-C</a:t>
            </a:r>
          </a:p>
        </p:txBody>
      </p:sp>
    </p:spTree>
    <p:extLst>
      <p:ext uri="{BB962C8B-B14F-4D97-AF65-F5344CB8AC3E}">
        <p14:creationId xmlns:p14="http://schemas.microsoft.com/office/powerpoint/2010/main" val="30747672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505200" cy="2506884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3" y="3682817"/>
            <a:ext cx="5652633" cy="2475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27523" y="5889427"/>
            <a:ext cx="6163877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https://www.mathworks.com/examples/image/mw/images-ex48835658-detect-edges-in-images</a:t>
            </a:r>
          </a:p>
        </p:txBody>
      </p:sp>
    </p:spTree>
    <p:extLst>
      <p:ext uri="{BB962C8B-B14F-4D97-AF65-F5344CB8AC3E}">
        <p14:creationId xmlns:p14="http://schemas.microsoft.com/office/powerpoint/2010/main" val="317772775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>
                    <a:solidFill>
                      <a:srgbClr val="FFC000"/>
                    </a:solidFill>
                  </a:rPr>
                  <a:t>Parametric models </a:t>
                </a:r>
                <a:r>
                  <a:rPr lang="en-US" altLang="zh-TW" sz="1800" dirty="0"/>
                  <a:t>are based on the idea that the discrete image intensity function can be considered a sampled and noisy approximation of an underlying continuous or piecewise continuous image intensity function.</a:t>
                </a:r>
              </a:p>
              <a:p>
                <a:r>
                  <a:rPr lang="en-US" altLang="zh-TW" sz="1800" dirty="0">
                    <a:solidFill>
                      <a:srgbClr val="FFC000"/>
                    </a:solidFill>
                  </a:rPr>
                  <a:t>Piecewise (</a:t>
                </a:r>
                <a:r>
                  <a:rPr lang="zh-TW" altLang="en-US" sz="1200" dirty="0">
                    <a:solidFill>
                      <a:srgbClr val="FFC000"/>
                    </a:solidFill>
                  </a:rPr>
                  <a:t>分段地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) continuous function </a:t>
                </a:r>
                <a:r>
                  <a:rPr lang="en-US" altLang="zh-TW" sz="1800" dirty="0"/>
                  <a:t>estimates called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 facets (</a:t>
                </a:r>
                <a:r>
                  <a:rPr lang="zh-TW" altLang="en-US" sz="1400" dirty="0">
                    <a:solidFill>
                      <a:srgbClr val="FFC000"/>
                    </a:solidFill>
                  </a:rPr>
                  <a:t>小平面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) </a:t>
                </a:r>
                <a:r>
                  <a:rPr lang="en-US" altLang="zh-TW" sz="1800" dirty="0"/>
                  <a:t>are used to represent (a neighborhood of) each image pixel.</a:t>
                </a:r>
              </a:p>
              <a:p>
                <a:pPr lvl="1"/>
                <a:r>
                  <a:rPr lang="en-US" altLang="zh-TW" sz="1800" dirty="0"/>
                  <a:t>Such an image representation is called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a facet model</a:t>
                </a:r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/>
                  <a:t>For example,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linear</a:t>
                </a:r>
                <a:r>
                  <a:rPr lang="en-US" altLang="zh-TW" sz="1800" dirty="0"/>
                  <a:t>,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quadratic</a:t>
                </a:r>
                <a:r>
                  <a:rPr lang="en-US" altLang="zh-TW" sz="1800" dirty="0"/>
                  <a:t>, and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bi-cubic facet models.</a:t>
                </a:r>
              </a:p>
              <a:p>
                <a:pPr lvl="1"/>
                <a:r>
                  <a:rPr lang="en-US" altLang="zh-TW" sz="1800" dirty="0"/>
                  <a:t>An example of a bi-cubic facet model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24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429" t="-3500" r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0724" name="Picture 4" descr="「Piecewise edg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84" y="4819518"/>
            <a:ext cx="3787231" cy="18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67664" y="6059528"/>
            <a:ext cx="3560415" cy="577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https://stackoverflow.com/questions/30433391/how-can-i-produce-multi-point-linear-interpolation/30438865#30438865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Once the facet model parameters are available for each image pixel, </a:t>
            </a:r>
            <a:r>
              <a:rPr lang="en-US" altLang="zh-TW" sz="1800" dirty="0">
                <a:solidFill>
                  <a:srgbClr val="FFC000"/>
                </a:solidFill>
              </a:rPr>
              <a:t>edges</a:t>
            </a:r>
            <a:r>
              <a:rPr lang="en-US" altLang="zh-TW" sz="1800" dirty="0"/>
              <a:t> can be detected as extrema of the first directional derivative and/</a:t>
            </a:r>
            <a:r>
              <a:rPr lang="en-US" altLang="zh-TW" sz="1800"/>
              <a:t>or zero-crossings </a:t>
            </a:r>
            <a:r>
              <a:rPr lang="en-US" altLang="zh-TW" sz="1800" dirty="0"/>
              <a:t>of the second directional derivative of </a:t>
            </a:r>
            <a:r>
              <a:rPr lang="en-US" altLang="zh-TW" sz="1800" dirty="0">
                <a:solidFill>
                  <a:srgbClr val="FFC000"/>
                </a:solidFill>
              </a:rPr>
              <a:t>the local continuous facet model functions</a:t>
            </a:r>
            <a:r>
              <a:rPr lang="en-US" altLang="zh-TW" sz="1800" dirty="0"/>
              <a:t>.</a:t>
            </a:r>
          </a:p>
          <a:p>
            <a:r>
              <a:rPr lang="en-US" altLang="zh-TW" sz="1800" dirty="0">
                <a:solidFill>
                  <a:srgbClr val="FFFF00"/>
                </a:solidFill>
              </a:rPr>
              <a:t>Edge detectors based on parametric models describe edges more precisely than convolution-based edge detectors.</a:t>
            </a:r>
          </a:p>
          <a:p>
            <a:pPr lvl="1"/>
            <a:r>
              <a:rPr lang="en-US" altLang="zh-TW" sz="1800" dirty="0"/>
              <a:t>They carry the potential for </a:t>
            </a:r>
            <a:br>
              <a:rPr lang="en-US" altLang="zh-TW" sz="1800" dirty="0"/>
            </a:br>
            <a:r>
              <a:rPr lang="en-US" altLang="zh-TW" sz="1800" dirty="0">
                <a:solidFill>
                  <a:srgbClr val="FFC000"/>
                </a:solidFill>
              </a:rPr>
              <a:t>subpixel edge localization</a:t>
            </a:r>
            <a:r>
              <a:rPr lang="en-US" altLang="zh-TW" sz="1800" dirty="0"/>
              <a:t>.</a:t>
            </a:r>
          </a:p>
          <a:p>
            <a:pPr lvl="1"/>
            <a:r>
              <a:rPr lang="en-US" altLang="zh-TW" sz="1800" dirty="0"/>
              <a:t>However, their computational </a:t>
            </a:r>
            <a:br>
              <a:rPr lang="en-US" altLang="zh-TW" sz="1800" dirty="0"/>
            </a:br>
            <a:r>
              <a:rPr lang="en-US" altLang="zh-TW" sz="1800" dirty="0"/>
              <a:t>requirements are </a:t>
            </a:r>
            <a:r>
              <a:rPr lang="en-US" altLang="zh-TW" sz="1800" dirty="0">
                <a:solidFill>
                  <a:srgbClr val="FFC000"/>
                </a:solidFill>
              </a:rPr>
              <a:t>much higher</a:t>
            </a:r>
            <a:r>
              <a:rPr lang="en-US" altLang="zh-TW" sz="1800" dirty="0"/>
              <a:t>.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9698" name="Picture 2" descr="「edge segment approxima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86511"/>
            <a:ext cx="21145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741025" y="5813141"/>
            <a:ext cx="2266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Segoe UI" panose="020B0502040204020203" pitchFamily="34" charset="0"/>
              </a:rPr>
              <a:t>http://cs.joensuu.fi/~koles/approximation/Ch3_5.html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586364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C000"/>
                    </a:solidFill>
                  </a:rPr>
                  <a:t>One pixel in a multi-spectral image is described by an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-dimensional vector</a:t>
                </a:r>
                <a:r>
                  <a:rPr lang="en-US" altLang="zh-TW" sz="2000" dirty="0"/>
                  <a:t>, and brightness values in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spectral bands are the vector components.</a:t>
                </a:r>
              </a:p>
              <a:p>
                <a:r>
                  <a:rPr lang="en-US" altLang="zh-TW" sz="2000" dirty="0"/>
                  <a:t>There are several possibilities for the detection of edges in multi-spectral images.</a:t>
                </a:r>
              </a:p>
              <a:p>
                <a:pPr lvl="1"/>
                <a:r>
                  <a:rPr lang="en-US" altLang="zh-TW" dirty="0"/>
                  <a:t>Detect edges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separately</a:t>
                </a:r>
                <a:r>
                  <a:rPr lang="en-US" altLang="zh-TW" dirty="0"/>
                  <a:t> in individual image spectral components</a:t>
                </a:r>
              </a:p>
              <a:p>
                <a:pPr lvl="1"/>
                <a:r>
                  <a:rPr lang="en-US" altLang="zh-TW" dirty="0"/>
                  <a:t>Create a multi-spectral edge detector which uses brightness information from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all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spectral bands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Edges in multi-spectral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4484485"/>
            <a:ext cx="6483350" cy="18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phenomena (</a:t>
            </a:r>
            <a:r>
              <a:rPr lang="zh-TW" altLang="en-US" sz="1800" dirty="0"/>
              <a:t>現象</a:t>
            </a:r>
            <a:r>
              <a:rPr lang="en-US" altLang="zh-TW" dirty="0"/>
              <a:t>) in the image formation process lead to abrupt changes in image values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17762" name="Picture 2" descr="C:\Documents and Settings\altit\Desktop\Sonka 4e Jpegs\93607_ch05\Figure 5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92478"/>
            <a:ext cx="792707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314" name="Picture 2" descr="Kodak In Vivo Multispectral Imaging System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0124"/>
            <a:ext cx="5334000" cy="27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276599" y="5967029"/>
            <a:ext cx="5715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http://patingtoci24.soup.io/post/390611507/Download-multispectral-imaging</a:t>
            </a:r>
          </a:p>
        </p:txBody>
      </p:sp>
      <p:pic>
        <p:nvPicPr>
          <p:cNvPr id="13316" name="Picture 4" descr="http://www.agricultureuavs.com/images/agriculture_uav_multispectral_came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4209"/>
            <a:ext cx="37338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96019" y="2735456"/>
            <a:ext cx="556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http://www.agricultureuavs.com/photos_multispectral_camera.htm</a:t>
            </a:r>
          </a:p>
        </p:txBody>
      </p:sp>
    </p:spTree>
    <p:extLst>
      <p:ext uri="{BB962C8B-B14F-4D97-AF65-F5344CB8AC3E}">
        <p14:creationId xmlns:p14="http://schemas.microsoft.com/office/powerpoint/2010/main" val="30957708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zh-TW" sz="2000" dirty="0"/>
                  <a:t>An edge is a property attached to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an individual pixel </a:t>
                </a:r>
                <a:r>
                  <a:rPr lang="en-US" altLang="zh-TW" sz="2000" dirty="0"/>
                  <a:t>and is calculated from the image function behavior in a neighborhood of that pixel.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TW" sz="2000" dirty="0"/>
                  <a:t>It is a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vector variable </a:t>
                </a:r>
                <a:r>
                  <a:rPr lang="en-US" altLang="zh-TW" sz="2000" dirty="0"/>
                  <a:t>with two components.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>
                    <a:solidFill>
                      <a:srgbClr val="FFFF00"/>
                    </a:solidFill>
                  </a:rPr>
                  <a:t>Magnitude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/>
                  <a:t>The edge magnitude is the magnitude of the gradient.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>
                    <a:solidFill>
                      <a:srgbClr val="FFFF00"/>
                    </a:solidFill>
                  </a:rPr>
                  <a:t>Direction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/>
                  <a:t>The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edge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/>
                  <a:t>is </a:t>
                </a:r>
                <a:br>
                  <a:rPr lang="en-US" altLang="zh-TW" sz="1800" dirty="0"/>
                </a:br>
                <a:r>
                  <a:rPr lang="en-US" altLang="zh-TW" sz="1800" dirty="0"/>
                  <a:t>rotated with respect to the</a:t>
                </a:r>
                <a:br>
                  <a:rPr lang="en-US" altLang="zh-TW" sz="1800" dirty="0"/>
                </a:br>
                <a:r>
                  <a:rPr lang="en-US" altLang="zh-TW" sz="1800" dirty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1800" dirty="0"/>
                  <a:t> by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m:rPr>
                        <m:sty m:val="p"/>
                      </m:rPr>
                      <a:rPr lang="en-US" altLang="zh-TW" sz="1800" b="0" i="0" baseline="3000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/>
                  <a:t>The gradient direction </a:t>
                </a:r>
                <a:br>
                  <a:rPr lang="en-US" altLang="zh-TW" sz="1800" dirty="0"/>
                </a:br>
                <a:r>
                  <a:rPr lang="en-US" altLang="zh-TW" sz="1800" dirty="0"/>
                  <a:t>gives the direction of </a:t>
                </a:r>
                <a:br>
                  <a:rPr lang="en-US" altLang="zh-TW" sz="1800" dirty="0"/>
                </a:br>
                <a:r>
                  <a:rPr lang="en-US" altLang="zh-TW" sz="1800" dirty="0"/>
                  <a:t>maximum growth of the</a:t>
                </a:r>
                <a:br>
                  <a:rPr lang="en-US" altLang="zh-TW" sz="1800" dirty="0"/>
                </a:br>
                <a:r>
                  <a:rPr lang="en-US" altLang="zh-TW" sz="1800" dirty="0"/>
                  <a:t>function.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b="-1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67" y="4114800"/>
            <a:ext cx="4102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Edges are often used in image analysis for finding </a:t>
            </a:r>
            <a:r>
              <a:rPr lang="en-US" altLang="zh-TW" sz="2000" dirty="0">
                <a:solidFill>
                  <a:srgbClr val="FFFF00"/>
                </a:solidFill>
              </a:rPr>
              <a:t>region boundaries</a:t>
            </a:r>
            <a:r>
              <a:rPr lang="en-US" altLang="zh-TW" sz="2000" dirty="0"/>
              <a:t>.</a:t>
            </a:r>
          </a:p>
          <a:p>
            <a:r>
              <a:rPr lang="en-US" altLang="zh-TW" sz="2000" dirty="0"/>
              <a:t>This figure shows examples of several </a:t>
            </a:r>
            <a:r>
              <a:rPr lang="en-US" altLang="zh-TW" sz="2000" dirty="0">
                <a:solidFill>
                  <a:srgbClr val="FFFF00"/>
                </a:solidFill>
              </a:rPr>
              <a:t>standard edge profile </a:t>
            </a:r>
            <a:r>
              <a:rPr lang="en-US" altLang="zh-TW" sz="1800" dirty="0"/>
              <a:t>(</a:t>
            </a:r>
            <a:r>
              <a:rPr lang="zh-TW" altLang="en-US" sz="1800" dirty="0">
                <a:effectLst/>
              </a:rPr>
              <a:t>輪廓、外形</a:t>
            </a:r>
            <a:r>
              <a:rPr lang="en-US" altLang="zh-TW" sz="1800" dirty="0">
                <a:effectLst/>
              </a:rPr>
              <a:t>)</a:t>
            </a:r>
            <a:r>
              <a:rPr lang="en-US" altLang="zh-TW" sz="1800" dirty="0"/>
              <a:t>.</a:t>
            </a:r>
          </a:p>
          <a:p>
            <a:r>
              <a:rPr lang="en-US" altLang="zh-TW" sz="2000" dirty="0"/>
              <a:t>Edge detectors are usually tuned for some type of edge profile.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19810" name="Picture 2" descr="C:\Documents and Settings\altit\Desktop\Sonka 4e Jpegs\93607_ch05\Figure 5.17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38" y="3505200"/>
            <a:ext cx="6854923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gradient magnitude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/>
                  <a:t>and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/>
                  <a:t>are continuous image functions calculated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arg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/>
                  <a:t>is the angle (in radians;</a:t>
                </a:r>
                <a:r>
                  <a:rPr lang="zh-TW" altLang="en-US" sz="1600" dirty="0"/>
                  <a:t>弳度</a:t>
                </a:r>
                <a:r>
                  <a:rPr lang="en-US" altLang="zh-TW" sz="2000" dirty="0"/>
                  <a:t>) from the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/>
                  <a:t> axis to </a:t>
                </a:r>
                <a14:m>
                  <m:oMath xmlns:m="http://schemas.openxmlformats.org/officeDocument/2006/math">
                    <m:r>
                      <a:rPr lang="en-US" altLang="zh-TW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Laplacian:  </a:t>
                </a:r>
                <a:r>
                  <a:rPr lang="en-US" altLang="zh-TW" sz="2000" dirty="0"/>
                  <a:t>(</a:t>
                </a:r>
                <a:r>
                  <a:rPr lang="en-US" altLang="zh-TW" sz="1600" dirty="0"/>
                  <a:t>obtained only edge magnitudes </a:t>
                </a:r>
                <a:r>
                  <a:rPr lang="en-US" altLang="zh-TW" sz="1600" dirty="0">
                    <a:solidFill>
                      <a:srgbClr val="FFC000"/>
                    </a:solidFill>
                  </a:rPr>
                  <a:t>without</a:t>
                </a:r>
                <a:r>
                  <a:rPr lang="en-US" altLang="zh-TW" sz="1600" dirty="0"/>
                  <a:t> orientations)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1600" dirty="0"/>
              </a:p>
              <a:p>
                <a:pPr lvl="1"/>
                <a:r>
                  <a:rPr lang="en-US" altLang="zh-TW" sz="1800" dirty="0"/>
                  <a:t>The Laplacian has the same properties in all directions and is therefore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invariant to rotation</a:t>
                </a:r>
                <a:r>
                  <a:rPr lang="en-US" altLang="zh-TW" sz="18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338355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Image sharpening </a:t>
                </a:r>
                <a:r>
                  <a:rPr lang="en-US" altLang="zh-TW" sz="2000" dirty="0"/>
                  <a:t>has the objective of making edges steeper.</a:t>
                </a:r>
              </a:p>
              <a:p>
                <a:pPr lvl="1"/>
                <a:r>
                  <a:rPr lang="en-US" altLang="zh-TW" sz="1800" dirty="0"/>
                  <a:t>The sharpened output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/>
                  <a:t> is obtained from the input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as</a:t>
                </a:r>
                <a:endParaRPr lang="en-US" altLang="zh-TW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>
                  <a:solidFill>
                    <a:srgbClr val="FFC000"/>
                  </a:solidFill>
                </a:endParaRPr>
              </a:p>
              <a:p>
                <a:pPr marL="358775" lvl="1" indent="0">
                  <a:buNone/>
                </a:pPr>
                <a:r>
                  <a:rPr lang="en-US" altLang="zh-TW" sz="1800" dirty="0"/>
                  <a:t>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800" dirty="0"/>
                  <a:t> is positive coefficient which gives the strength of sharpening</a:t>
                </a:r>
              </a:p>
              <a:p>
                <a:pPr marL="358775" lvl="1" indent="0">
                  <a:buNone/>
                </a:pPr>
                <a:r>
                  <a:rPr lang="en-US" altLang="zh-TW" sz="1800" dirty="0">
                    <a:solidFill>
                      <a:srgbClr val="FFC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/>
                  <a:t>is a measure of the image function sheerness (</a:t>
                </a:r>
                <a:r>
                  <a:rPr lang="zh-TW" altLang="en-US" sz="1600" dirty="0">
                    <a:effectLst/>
                  </a:rPr>
                  <a:t>陡峭</a:t>
                </a:r>
                <a:r>
                  <a:rPr lang="en-US" altLang="zh-TW" sz="1800" dirty="0"/>
                  <a:t>)</a:t>
                </a:r>
              </a:p>
              <a:p>
                <a:pPr lvl="1"/>
                <a:r>
                  <a:rPr lang="en-US" altLang="zh-TW" sz="1800" dirty="0"/>
                  <a:t>For example, image sharpening using a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Laplacian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3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33" y="3954514"/>
            <a:ext cx="4679383" cy="2321269"/>
          </a:xfrm>
          <a:prstGeom prst="rect">
            <a:avLst/>
          </a:prstGeom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027760"/>
              </p:ext>
            </p:extLst>
          </p:nvPr>
        </p:nvGraphicFramePr>
        <p:xfrm>
          <a:off x="895409" y="4046171"/>
          <a:ext cx="2426208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2" name="PhotoImpact" r:id="rId5" imgW="2571480" imgH="2247840" progId="PI3.Image">
                  <p:embed/>
                </p:oleObj>
              </mc:Choice>
              <mc:Fallback>
                <p:oleObj name="PhotoImpact" r:id="rId5" imgW="2571480" imgH="22478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5409" y="4046171"/>
                        <a:ext cx="2426208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292301" y="629019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Original image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28002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The derivatives (</a:t>
                </a:r>
                <a:r>
                  <a:rPr lang="zh-TW" altLang="en-US" sz="1600" dirty="0"/>
                  <a:t>導數</a:t>
                </a:r>
                <a:r>
                  <a:rPr lang="en-US" altLang="zh-TW" sz="2000" dirty="0"/>
                  <a:t>) can be approximated by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differences</a:t>
                </a:r>
                <a:r>
                  <a:rPr lang="en-US" altLang="zh-TW" sz="2000" dirty="0"/>
                  <a:t> in digital images.</a:t>
                </a:r>
              </a:p>
              <a:p>
                <a:pPr lvl="1"/>
                <a:r>
                  <a:rPr lang="en-US" altLang="zh-TW" dirty="0"/>
                  <a:t>The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first differences </a:t>
                </a:r>
                <a:r>
                  <a:rPr lang="en-US" altLang="zh-TW" dirty="0"/>
                  <a:t>of the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in the vertical direction (for fixed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/>
                  <a:t>) and in the horizontal direction (for fixed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/>
                  <a:t>) are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	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small integer, usually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1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Symmetric expressions </a:t>
                </a:r>
                <a:r>
                  <a:rPr lang="en-US" altLang="zh-TW" dirty="0"/>
                  <a:t>for the differences</a:t>
                </a:r>
                <a:endParaRPr lang="zh-TW" altLang="en-US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26249</TotalTime>
  <Words>3999</Words>
  <Application>Microsoft Office PowerPoint</Application>
  <PresentationFormat>如螢幕大小 (4:3)</PresentationFormat>
  <Paragraphs>369</Paragraphs>
  <Slides>40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5" baseType="lpstr">
      <vt:lpstr>微軟正黑體</vt:lpstr>
      <vt:lpstr>Arial</vt:lpstr>
      <vt:lpstr>Arial</vt:lpstr>
      <vt:lpstr>Calibri</vt:lpstr>
      <vt:lpstr>Cambria Math</vt:lpstr>
      <vt:lpstr>Rockwell</vt:lpstr>
      <vt:lpstr>Segoe UI</vt:lpstr>
      <vt:lpstr>Times New Roman</vt:lpstr>
      <vt:lpstr>Trebuchet MS</vt:lpstr>
      <vt:lpstr>Wingdings</vt:lpstr>
      <vt:lpstr>Wingdings 3</vt:lpstr>
      <vt:lpstr>Kilter</vt:lpstr>
      <vt:lpstr>多面向</vt:lpstr>
      <vt:lpstr>1_多面向</vt:lpstr>
      <vt:lpstr>PhotoImpact</vt:lpstr>
      <vt:lpstr>Chapter 5</vt:lpstr>
      <vt:lpstr>Image pre-processing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PowerPoint 簡報</vt:lpstr>
      <vt:lpstr>Zero-crossings of the second derivative</vt:lpstr>
      <vt:lpstr>PowerPoint 簡報</vt:lpstr>
      <vt:lpstr>Scale in image processing</vt:lpstr>
      <vt:lpstr>Scale in image processing</vt:lpstr>
      <vt:lpstr>Scale-space filtering</vt:lpstr>
      <vt:lpstr>PowerPoint 簡報</vt:lpstr>
      <vt:lpstr>Canny edge detection</vt:lpstr>
      <vt:lpstr>Canny edge detection</vt:lpstr>
      <vt:lpstr>Canny edge detection</vt:lpstr>
      <vt:lpstr>Non-maximal Suppression</vt:lpstr>
      <vt:lpstr>Canny edge detection</vt:lpstr>
      <vt:lpstr>Hysteresis Thresholding </vt:lpstr>
      <vt:lpstr>Canny edge detection</vt:lpstr>
      <vt:lpstr>PowerPoint 簡報</vt:lpstr>
      <vt:lpstr>Canny edge detection</vt:lpstr>
      <vt:lpstr>Parametric edge models</vt:lpstr>
      <vt:lpstr>Parametric edge models</vt:lpstr>
      <vt:lpstr>Edges in multi-spectral images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510</cp:revision>
  <dcterms:created xsi:type="dcterms:W3CDTF">2013-10-11T17:23:38Z</dcterms:created>
  <dcterms:modified xsi:type="dcterms:W3CDTF">2022-11-16T02:19:08Z</dcterms:modified>
</cp:coreProperties>
</file>